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1" r:id="rId23"/>
    <p:sldId id="280" r:id="rId24"/>
    <p:sldId id="282" r:id="rId25"/>
    <p:sldId id="276" r:id="rId26"/>
    <p:sldId id="277" r:id="rId27"/>
    <p:sldId id="283" r:id="rId28"/>
    <p:sldId id="284" r:id="rId2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06" autoAdjust="0"/>
  </p:normalViewPr>
  <p:slideViewPr>
    <p:cSldViewPr snapToObjects="1">
      <p:cViewPr>
        <p:scale>
          <a:sx n="70" d="100"/>
          <a:sy n="70" d="100"/>
        </p:scale>
        <p:origin x="-281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C4A6-E454-4598-B94E-EB93B617A94A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A7DA-AF48-4253-81F0-C64A1B6EC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66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A7DA-AF48-4253-81F0-C64A1B6EC12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7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A7DA-AF48-4253-81F0-C64A1B6EC12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37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A7DA-AF48-4253-81F0-C64A1B6EC12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59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DA14-FC61-4596-9CF2-72FD64D409FA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4EF4-C95E-43E4-8C6F-EB0E86D41D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61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C91D-A002-4059-A0CA-0486E7763AB9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12C1-7918-4226-9C1E-10C3F69682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90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9A33-5559-46ED-B7FD-05838105FF62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E636-F18D-4894-B34B-53E5CB313F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68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58AC-DB0F-45AD-BEF1-F15FAF96FD26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4D0C-63B7-4792-AE24-B97499204A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88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21DA-3647-45FC-B816-DC12F22E1765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1543-F7E4-4ACC-A5B5-C3C97A82A7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5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E15E-E26A-404E-940A-E7E96CB168D1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D1-3CE0-4B24-A663-0E24870C7D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5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29D5-DEAA-44BE-992A-45E970790082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9F0F-5CFC-480F-8E36-B977F10B6B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4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CA17-054E-42C0-828D-CB12646F5FB9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AA1D-B543-4249-928A-EC5DD3F1FB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F29A-BD52-47A0-A354-EFF6241A213C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94A0-5469-47D6-BB35-BA6ED3EFFF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06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84EA-D7ED-4517-B0A7-F97EB0694ECC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81B2-DC36-42F7-BB9D-A4475A0385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2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EB45-AEA5-4FE1-B0F6-DE17C738CD45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2354-E507-4D0B-87C0-2375F7E735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69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BE7081-E7B0-4697-BB69-08B1BDDC2B30}" type="datetime1">
              <a:rPr lang="nl-NL"/>
              <a:pPr>
                <a:defRPr/>
              </a:pPr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453AECE-11D3-4E94-B4B5-6493F3426E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image" Target="../media/image5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5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2" Type="http://schemas.openxmlformats.org/officeDocument/2006/relationships/image" Target="../media/image7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1" descr="docentenhandleiding-kleur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50"/>
            <a:ext cx="9144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4" descr="headerv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5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kstvak 5"/>
          <p:cNvSpPr txBox="1">
            <a:spLocks noChangeArrowheads="1"/>
          </p:cNvSpPr>
          <p:nvPr/>
        </p:nvSpPr>
        <p:spPr bwMode="auto">
          <a:xfrm>
            <a:off x="304800" y="498475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rgbClr val="000000"/>
                </a:solidFill>
                <a:latin typeface="B Futura Bold" charset="0"/>
              </a:rPr>
              <a:t>OP DE VIERKANTE </a:t>
            </a:r>
            <a:r>
              <a:rPr lang="nl-NL" sz="2800" b="1">
                <a:latin typeface="B Futura Bold" charset="0"/>
              </a:rPr>
              <a:t>METER</a:t>
            </a:r>
          </a:p>
        </p:txBody>
      </p:sp>
      <p:pic>
        <p:nvPicPr>
          <p:cNvPr id="2053" name="Afbeelding 7" descr="vlind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4114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Afbeelding 10" descr="bij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514600"/>
            <a:ext cx="30734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10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126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11269" name="Tekstvak 7"/>
          <p:cNvSpPr txBox="1">
            <a:spLocks noChangeArrowheads="1"/>
          </p:cNvSpPr>
          <p:nvPr/>
        </p:nvSpPr>
        <p:spPr bwMode="auto">
          <a:xfrm>
            <a:off x="2971800" y="1484313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EN BOVENDIEN: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2971800" y="41497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EEN BOS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4763"/>
            <a:ext cx="9143206" cy="6183313"/>
          </a:xfrm>
          <a:prstGeom prst="rect">
            <a:avLst/>
          </a:prstGeom>
        </p:spPr>
      </p:pic>
      <p:sp>
        <p:nvSpPr>
          <p:cNvPr id="10" name="Tekstvak 7"/>
          <p:cNvSpPr txBox="1">
            <a:spLocks noChangeArrowheads="1"/>
          </p:cNvSpPr>
          <p:nvPr/>
        </p:nvSpPr>
        <p:spPr bwMode="auto">
          <a:xfrm>
            <a:off x="792163" y="3167063"/>
            <a:ext cx="755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>
                <a:solidFill>
                  <a:schemeClr val="bg1"/>
                </a:solidFill>
                <a:latin typeface="B Futura Bold" charset="0"/>
              </a:rPr>
              <a:t>MET ÉÉN SOORT BOMEN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-4763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4763"/>
            <a:ext cx="29749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675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098675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098675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19735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19735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7"/>
          <p:cNvSpPr txBox="1">
            <a:spLocks noChangeArrowheads="1"/>
          </p:cNvSpPr>
          <p:nvPr/>
        </p:nvSpPr>
        <p:spPr bwMode="auto">
          <a:xfrm>
            <a:off x="2043113" y="2827338"/>
            <a:ext cx="505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EN ÉÉN SOORT VOGELS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11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2292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12293" name="Tekstvak 7"/>
          <p:cNvSpPr txBox="1">
            <a:spLocks noChangeArrowheads="1"/>
          </p:cNvSpPr>
          <p:nvPr/>
        </p:nvSpPr>
        <p:spPr bwMode="auto">
          <a:xfrm>
            <a:off x="2971800" y="76517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IS</a:t>
            </a: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971550" y="2349500"/>
            <a:ext cx="7200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6000" b="1">
                <a:latin typeface="B Futura Bold" charset="0"/>
              </a:rPr>
              <a:t>ZÓÓÓ</a:t>
            </a:r>
          </a:p>
          <a:p>
            <a:pPr algn="ctr" eaLnBrk="1" hangingPunct="1"/>
            <a:endParaRPr lang="nl-NL" sz="6000" b="1">
              <a:latin typeface="B Futura Bold" charset="0"/>
            </a:endParaRPr>
          </a:p>
          <a:p>
            <a:pPr algn="ctr" eaLnBrk="1" hangingPunct="1"/>
            <a:r>
              <a:rPr lang="nl-NL" sz="6000" b="1">
                <a:latin typeface="B Futura Bold" charset="0"/>
              </a:rPr>
              <a:t>SAAAAAAI!!!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12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3316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13317" name="Tekstvak 7"/>
          <p:cNvSpPr txBox="1">
            <a:spLocks noChangeArrowheads="1"/>
          </p:cNvSpPr>
          <p:nvPr/>
        </p:nvSpPr>
        <p:spPr bwMode="auto">
          <a:xfrm>
            <a:off x="2971800" y="1700213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DAAROM:</a:t>
            </a: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1295400" y="35941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4800" b="1">
                <a:latin typeface="B Futura Bold" charset="0"/>
              </a:rPr>
              <a:t>BESCHERMEN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2857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2970"/>
          <a:stretch>
            <a:fillRect/>
          </a:stretch>
        </p:blipFill>
        <p:spPr bwMode="auto">
          <a:xfrm>
            <a:off x="2466975" y="3644900"/>
            <a:ext cx="4210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0"/>
            <a:ext cx="6807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13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4340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grpSp>
        <p:nvGrpSpPr>
          <p:cNvPr id="6" name="Groep 6"/>
          <p:cNvGrpSpPr>
            <a:grpSpLocks/>
          </p:cNvGrpSpPr>
          <p:nvPr/>
        </p:nvGrpSpPr>
        <p:grpSpPr bwMode="auto">
          <a:xfrm>
            <a:off x="3411538" y="0"/>
            <a:ext cx="2320925" cy="1954213"/>
            <a:chOff x="2811179" y="765175"/>
            <a:chExt cx="3538280" cy="2063393"/>
          </a:xfrm>
        </p:grpSpPr>
        <p:pic>
          <p:nvPicPr>
            <p:cNvPr id="14361" name="Picture 8" descr="C:\Users\Joyce\Documents\Privé\Hoge Veluwe\Henk\Vierkante meter\Illustraties Power Point Lesbakfiets\Rode lijst\palin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179" y="765175"/>
              <a:ext cx="3521640" cy="206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9" descr="C:\Users\Joyce\Documents\Privé\Hoge Veluwe\Henk\Vierkante meter\Illustraties Power Point Lesbakfiets\Rode lijst\bedreigd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2077">
              <a:off x="4287779" y="1111602"/>
              <a:ext cx="2061680" cy="48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4274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12"/>
          <p:cNvGrpSpPr>
            <a:grpSpLocks/>
          </p:cNvGrpSpPr>
          <p:nvPr/>
        </p:nvGrpSpPr>
        <p:grpSpPr bwMode="auto">
          <a:xfrm>
            <a:off x="5659438" y="1588"/>
            <a:ext cx="3484562" cy="1954212"/>
            <a:chOff x="5691410" y="765175"/>
            <a:chExt cx="3484938" cy="1953481"/>
          </a:xfrm>
        </p:grpSpPr>
        <p:pic>
          <p:nvPicPr>
            <p:cNvPr id="14359" name="Picture 12" descr="C:\Users\Joyce\Documents\Privé\Hoge Veluwe\Henk\Vierkante meter\Illustraties Power Point Lesbakfiets\Rode lijst\huismu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078" y="765175"/>
              <a:ext cx="3454270" cy="195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23" descr="C:\Users\Joyce\Documents\Privé\Hoge Veluwe\Henk\Vierkante meter\Illustraties Power Point Lesbakfiets\Rode lijst\kwetsbaar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73682">
              <a:off x="5691410" y="1306085"/>
              <a:ext cx="1913972" cy="40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ep 11"/>
          <p:cNvGrpSpPr>
            <a:grpSpLocks/>
          </p:cNvGrpSpPr>
          <p:nvPr/>
        </p:nvGrpSpPr>
        <p:grpSpPr bwMode="auto">
          <a:xfrm>
            <a:off x="0" y="1966913"/>
            <a:ext cx="3422650" cy="1436687"/>
            <a:chOff x="-1" y="2718657"/>
            <a:chExt cx="3423077" cy="1436672"/>
          </a:xfrm>
        </p:grpSpPr>
        <p:pic>
          <p:nvPicPr>
            <p:cNvPr id="14357" name="Picture 14" descr="C:\Users\Joyce\Documents\Privé\Hoge Veluwe\Henk\Vierkante meter\Illustraties Power Point Lesbakfiets\Rode lijst\adder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718657"/>
              <a:ext cx="3410999" cy="143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 descr="C:\Users\Joyce\Documents\Privé\Hoge Veluwe\Henk\Vierkante meter\Illustraties Power Point Lesbakfiets\Rode lijst\kwetsbaar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65506">
              <a:off x="1338516" y="3110549"/>
              <a:ext cx="2084560" cy="44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3"/>
          <p:cNvGrpSpPr>
            <a:grpSpLocks/>
          </p:cNvGrpSpPr>
          <p:nvPr/>
        </p:nvGrpSpPr>
        <p:grpSpPr bwMode="auto">
          <a:xfrm>
            <a:off x="3409950" y="1955800"/>
            <a:ext cx="2305050" cy="4135438"/>
            <a:chOff x="3422848" y="2699272"/>
            <a:chExt cx="2304256" cy="4134988"/>
          </a:xfrm>
        </p:grpSpPr>
        <p:pic>
          <p:nvPicPr>
            <p:cNvPr id="14355" name="Picture 4" descr="C:\Users\Joyce\Documents\Privé\Hoge Veluwe\Henk\Vierkante meter\Illustraties Power Point Lesbakfiets\Rode lijst\Ara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848" y="2699272"/>
              <a:ext cx="2304256" cy="41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5" descr="C:\Users\Joyce\Documents\Privé\Hoge Veluwe\Henk\Vierkante meter\Illustraties Power Point Lesbakfiets\Rode lijst\ongewens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0473">
              <a:off x="3426089" y="5910412"/>
              <a:ext cx="2291820" cy="50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ep 13"/>
          <p:cNvGrpSpPr>
            <a:grpSpLocks/>
          </p:cNvGrpSpPr>
          <p:nvPr/>
        </p:nvGrpSpPr>
        <p:grpSpPr bwMode="auto">
          <a:xfrm>
            <a:off x="5697538" y="1954213"/>
            <a:ext cx="3446462" cy="1436687"/>
            <a:chOff x="5697750" y="2718657"/>
            <a:chExt cx="3446250" cy="1436673"/>
          </a:xfrm>
        </p:grpSpPr>
        <p:pic>
          <p:nvPicPr>
            <p:cNvPr id="14353" name="Picture 17" descr="C:\Users\Joyce\Documents\Privé\Hoge Veluwe\Henk\Vierkante meter\Illustraties Power Point Lesbakfiets\Rode lijst\Vuursalamander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384" y="2718657"/>
              <a:ext cx="3437616" cy="14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4" descr="C:\Users\Joyce\Documents\Privé\Hoge Veluwe\Henk\Vierkante meter\Illustraties Power Point Lesbakfiets\Rode lijst\bedreigd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50671">
              <a:off x="5697750" y="3121540"/>
              <a:ext cx="1793227" cy="41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ep 8"/>
          <p:cNvGrpSpPr>
            <a:grpSpLocks/>
          </p:cNvGrpSpPr>
          <p:nvPr/>
        </p:nvGrpSpPr>
        <p:grpSpPr bwMode="auto">
          <a:xfrm>
            <a:off x="-1588" y="3390900"/>
            <a:ext cx="3411538" cy="2705100"/>
            <a:chOff x="-23183" y="4155330"/>
            <a:chExt cx="3410999" cy="2705846"/>
          </a:xfrm>
        </p:grpSpPr>
        <p:pic>
          <p:nvPicPr>
            <p:cNvPr id="14351" name="Picture 15" descr="C:\Users\Joyce\Documents\Privé\Hoge Veluwe\Henk\Vierkante meter\Illustraties Power Point Lesbakfiets\Rode lijst\edelhert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183" y="4155330"/>
              <a:ext cx="3410999" cy="270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9" descr="C:\Users\Joyce\Documents\Privé\Hoge Veluwe\Henk\Vierkante meter\Illustraties Power Point Lesbakfiets\Rode lijst\gered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838">
              <a:off x="-21702" y="4480962"/>
              <a:ext cx="1688896" cy="59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ep 9"/>
          <p:cNvGrpSpPr>
            <a:grpSpLocks/>
          </p:cNvGrpSpPr>
          <p:nvPr/>
        </p:nvGrpSpPr>
        <p:grpSpPr bwMode="auto">
          <a:xfrm>
            <a:off x="5707063" y="3390900"/>
            <a:ext cx="3436937" cy="2700338"/>
            <a:chOff x="5706384" y="4155329"/>
            <a:chExt cx="3437615" cy="2701856"/>
          </a:xfrm>
        </p:grpSpPr>
        <p:pic>
          <p:nvPicPr>
            <p:cNvPr id="14349" name="Picture 13" descr="C:\Users\Joyce\Documents\Privé\Hoge Veluwe\Henk\Vierkante meter\Illustraties Power Point Lesbakfiets\Rode lijst\Ooievaar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384" y="4155329"/>
              <a:ext cx="3437615" cy="270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0" descr="C:\Users\Joyce\Documents\Privé\Hoge Veluwe\Henk\Vierkante meter\Illustraties Power Point Lesbakfiets\Rode lijst\gered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2827">
              <a:off x="6909820" y="5757281"/>
              <a:ext cx="1955712" cy="69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14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5364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15365" name="Tekstvak 7"/>
          <p:cNvSpPr txBox="1">
            <a:spLocks noChangeArrowheads="1"/>
          </p:cNvSpPr>
          <p:nvPr/>
        </p:nvSpPr>
        <p:spPr bwMode="auto">
          <a:xfrm>
            <a:off x="2511425" y="1027113"/>
            <a:ext cx="412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ENKELE TERMEN:</a:t>
            </a:r>
          </a:p>
        </p:txBody>
      </p:sp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2971800" y="183197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BIOTOOP:</a:t>
            </a:r>
          </a:p>
        </p:txBody>
      </p:sp>
      <p:sp>
        <p:nvSpPr>
          <p:cNvPr id="12" name="Tekstvak 7"/>
          <p:cNvSpPr txBox="1">
            <a:spLocks noChangeArrowheads="1"/>
          </p:cNvSpPr>
          <p:nvPr/>
        </p:nvSpPr>
        <p:spPr bwMode="auto">
          <a:xfrm>
            <a:off x="1835150" y="2636838"/>
            <a:ext cx="5473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Bijvoorbeeld: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Heideveld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Zandverstuiving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Bos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Weiland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Moeras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Stad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15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638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16389" name="Tekstvak 7"/>
          <p:cNvSpPr txBox="1">
            <a:spLocks noChangeArrowheads="1"/>
          </p:cNvSpPr>
          <p:nvPr/>
        </p:nvSpPr>
        <p:spPr bwMode="auto">
          <a:xfrm>
            <a:off x="2973388" y="71913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HABITAT:</a:t>
            </a: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741363" y="1635125"/>
            <a:ext cx="7662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Hangt af van ABIOTISCHE factoren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1008063" y="2549525"/>
            <a:ext cx="7129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(levenloze natuur: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licht, water, grondsoort, temperatuur)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1692275" y="3895725"/>
            <a:ext cx="576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En BIOTISCHE factoren</a:t>
            </a:r>
          </a:p>
        </p:txBody>
      </p:sp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1027113" y="4810125"/>
            <a:ext cx="7091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(levende natuur:</a:t>
            </a:r>
          </a:p>
          <a:p>
            <a:pPr algn="ctr" eaLnBrk="1" hangingPunct="1"/>
            <a:r>
              <a:rPr lang="nl-NL" sz="2800" b="1">
                <a:latin typeface="B Futura Bold" charset="0"/>
              </a:rPr>
              <a:t>andere organismen)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16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pic>
        <p:nvPicPr>
          <p:cNvPr id="17412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908050"/>
            <a:ext cx="4105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971800" y="40989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MESTKEVER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2971800" y="52419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HABITAT: BODEM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971800" y="46704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BIOTOOP: BOS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2" descr="balk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17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8436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18437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692150"/>
            <a:ext cx="470535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971800" y="40989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TONDERZWAM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1971675" y="5241925"/>
            <a:ext cx="520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HABITAT: DODE BOOMSTAM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971800" y="46704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BIOTOOP: BOS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2" descr="balk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18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9460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8" name="Picture 13" descr="kaartNL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508000" y="1196975"/>
            <a:ext cx="7735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 smtClean="0">
                <a:solidFill>
                  <a:schemeClr val="bg1"/>
                </a:solidFill>
                <a:latin typeface="B Futura Bold" charset="0"/>
              </a:rPr>
              <a:t>Het Nationale Park De Hoge Veluwe</a:t>
            </a:r>
            <a:endParaRPr lang="nl-NL" sz="2800" b="1" dirty="0">
              <a:solidFill>
                <a:schemeClr val="bg1"/>
              </a:solidFill>
              <a:latin typeface="B Futura Bold" charset="0"/>
            </a:endParaRPr>
          </a:p>
        </p:txBody>
      </p:sp>
      <p:sp>
        <p:nvSpPr>
          <p:cNvPr id="10" name="Tekstvak 7"/>
          <p:cNvSpPr txBox="1">
            <a:spLocks noChangeArrowheads="1"/>
          </p:cNvSpPr>
          <p:nvPr/>
        </p:nvSpPr>
        <p:spPr bwMode="auto">
          <a:xfrm>
            <a:off x="631825" y="4098925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VEEL VERSCHILLENDE BIOTOPEN</a:t>
            </a:r>
          </a:p>
        </p:txBody>
      </p:sp>
      <p:grpSp>
        <p:nvGrpSpPr>
          <p:cNvPr id="2" name="Groep 1"/>
          <p:cNvGrpSpPr>
            <a:grpSpLocks/>
          </p:cNvGrpSpPr>
          <p:nvPr/>
        </p:nvGrpSpPr>
        <p:grpSpPr bwMode="auto">
          <a:xfrm>
            <a:off x="2428875" y="115888"/>
            <a:ext cx="4286250" cy="3390900"/>
            <a:chOff x="9324528" y="186356"/>
            <a:chExt cx="4286250" cy="3390900"/>
          </a:xfrm>
        </p:grpSpPr>
        <p:pic>
          <p:nvPicPr>
            <p:cNvPr id="19471" name="Afbeelding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528" y="186356"/>
              <a:ext cx="4286250" cy="33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Tekstvak 7"/>
            <p:cNvSpPr txBox="1">
              <a:spLocks noChangeArrowheads="1"/>
            </p:cNvSpPr>
            <p:nvPr/>
          </p:nvSpPr>
          <p:spPr bwMode="auto">
            <a:xfrm>
              <a:off x="10927593" y="2924944"/>
              <a:ext cx="108012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2800" b="1">
                  <a:latin typeface="B Futura Bold" charset="0"/>
                </a:rPr>
                <a:t>BOS</a:t>
              </a:r>
            </a:p>
          </p:txBody>
        </p:sp>
      </p:grp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2319338" y="1033463"/>
            <a:ext cx="4505325" cy="3314700"/>
            <a:chOff x="-4813898" y="3733246"/>
            <a:chExt cx="4505325" cy="3314700"/>
          </a:xfrm>
        </p:grpSpPr>
        <p:pic>
          <p:nvPicPr>
            <p:cNvPr id="19469" name="Afbeelding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13898" y="3733246"/>
              <a:ext cx="4505325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kstvak 7"/>
            <p:cNvSpPr txBox="1">
              <a:spLocks noChangeArrowheads="1"/>
            </p:cNvSpPr>
            <p:nvPr/>
          </p:nvSpPr>
          <p:spPr bwMode="auto">
            <a:xfrm>
              <a:off x="-3302669" y="6423898"/>
              <a:ext cx="1388566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2800" b="1">
                  <a:latin typeface="B Futura Bold" charset="0"/>
                </a:rPr>
                <a:t>HEIDE</a:t>
              </a:r>
            </a:p>
          </p:txBody>
        </p:sp>
      </p:grp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1966913" y="1900238"/>
            <a:ext cx="5210175" cy="4171950"/>
            <a:chOff x="-5437112" y="-1105247"/>
            <a:chExt cx="5210175" cy="4171950"/>
          </a:xfrm>
        </p:grpSpPr>
        <p:pic>
          <p:nvPicPr>
            <p:cNvPr id="19467" name="Afbeelding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37112" y="-1105247"/>
              <a:ext cx="52101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kstvak 7"/>
            <p:cNvSpPr txBox="1">
              <a:spLocks noChangeArrowheads="1"/>
            </p:cNvSpPr>
            <p:nvPr/>
          </p:nvSpPr>
          <p:spPr bwMode="auto">
            <a:xfrm>
              <a:off x="-4062561" y="2441359"/>
              <a:ext cx="2461071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2800" b="1">
                  <a:latin typeface="B Futura Bold" charset="0"/>
                </a:rPr>
                <a:t>STUIFZAND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19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20484" name="Tekstvak 7"/>
          <p:cNvSpPr txBox="1">
            <a:spLocks noChangeArrowheads="1"/>
          </p:cNvSpPr>
          <p:nvPr/>
        </p:nvSpPr>
        <p:spPr bwMode="auto">
          <a:xfrm>
            <a:off x="2895600" y="11049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>
                <a:latin typeface="B Futura Bold" charset="0"/>
              </a:rPr>
              <a:t>NIETS DOEN</a:t>
            </a:r>
          </a:p>
        </p:txBody>
      </p:sp>
      <p:sp>
        <p:nvSpPr>
          <p:cNvPr id="20485" name="Tekstvak 7"/>
          <p:cNvSpPr txBox="1">
            <a:spLocks noChangeArrowheads="1"/>
          </p:cNvSpPr>
          <p:nvPr/>
        </p:nvSpPr>
        <p:spPr bwMode="auto">
          <a:xfrm>
            <a:off x="2895600" y="291465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OF</a:t>
            </a:r>
          </a:p>
        </p:txBody>
      </p:sp>
      <p:sp>
        <p:nvSpPr>
          <p:cNvPr id="20486" name="Tekstvak 7"/>
          <p:cNvSpPr txBox="1">
            <a:spLocks noChangeArrowheads="1"/>
          </p:cNvSpPr>
          <p:nvPr/>
        </p:nvSpPr>
        <p:spPr bwMode="auto">
          <a:xfrm>
            <a:off x="2895600" y="47244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INGRIJPEN?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02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pic>
        <p:nvPicPr>
          <p:cNvPr id="3076" name="Picture 6" descr="http://3.bp.blogspot.com/-Jlabfe_pLV4/Tb7rV8s4a1I/AAAAAAAAAAM/RhhqJSFKD0k/s1600/koffi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vak 7"/>
          <p:cNvSpPr txBox="1">
            <a:spLocks noChangeArrowheads="1"/>
          </p:cNvSpPr>
          <p:nvPr/>
        </p:nvSpPr>
        <p:spPr bwMode="auto">
          <a:xfrm>
            <a:off x="2539603" y="3717032"/>
            <a:ext cx="40647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20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5" name="Tekstvak 7"/>
          <p:cNvSpPr txBox="1">
            <a:spLocks noChangeArrowheads="1"/>
          </p:cNvSpPr>
          <p:nvPr/>
        </p:nvSpPr>
        <p:spPr bwMode="auto">
          <a:xfrm>
            <a:off x="2257636" y="2564904"/>
            <a:ext cx="4628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4800" b="1" dirty="0" smtClean="0">
                <a:latin typeface="B Futura Bold" charset="0"/>
              </a:rPr>
              <a:t>SUCCESSIE</a:t>
            </a:r>
            <a:endParaRPr lang="nl-NL" sz="4800" b="1" dirty="0">
              <a:latin typeface="B Futura Bold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-911" y="-79790"/>
            <a:ext cx="9144000" cy="6120384"/>
            <a:chOff x="-911" y="0"/>
            <a:chExt cx="9144000" cy="6120384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1" y="0"/>
              <a:ext cx="9144000" cy="6120384"/>
            </a:xfrm>
            <a:prstGeom prst="rect">
              <a:avLst/>
            </a:prstGeom>
          </p:spPr>
        </p:pic>
        <p:sp>
          <p:nvSpPr>
            <p:cNvPr id="7" name="Tekstvak 7"/>
            <p:cNvSpPr txBox="1">
              <a:spLocks noChangeArrowheads="1"/>
            </p:cNvSpPr>
            <p:nvPr/>
          </p:nvSpPr>
          <p:spPr bwMode="auto">
            <a:xfrm>
              <a:off x="3492674" y="5065997"/>
              <a:ext cx="216024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ZAND</a:t>
              </a:r>
              <a:endParaRPr lang="nl-NL" sz="3600" b="1" dirty="0">
                <a:latin typeface="B Futura Bold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794" y="-79790"/>
            <a:ext cx="9144000" cy="6120384"/>
            <a:chOff x="-1676400" y="154839"/>
            <a:chExt cx="9144000" cy="607161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400" y="154839"/>
              <a:ext cx="9144000" cy="6071616"/>
            </a:xfrm>
            <a:prstGeom prst="rect">
              <a:avLst/>
            </a:prstGeom>
          </p:spPr>
        </p:pic>
        <p:sp>
          <p:nvSpPr>
            <p:cNvPr id="10" name="Tekstvak 7"/>
            <p:cNvSpPr txBox="1">
              <a:spLocks noChangeArrowheads="1"/>
            </p:cNvSpPr>
            <p:nvPr/>
          </p:nvSpPr>
          <p:spPr bwMode="auto">
            <a:xfrm>
              <a:off x="1118338" y="4976039"/>
              <a:ext cx="355452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ZANDZEGGE</a:t>
              </a:r>
              <a:endParaRPr lang="nl-NL" sz="3600" b="1" dirty="0">
                <a:latin typeface="B Futura Bold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0" y="-84612"/>
            <a:ext cx="9144000" cy="6125206"/>
            <a:chOff x="0" y="-84612"/>
            <a:chExt cx="9144000" cy="6125206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612"/>
              <a:ext cx="9144000" cy="6125206"/>
            </a:xfrm>
            <a:prstGeom prst="rect">
              <a:avLst/>
            </a:prstGeom>
          </p:spPr>
        </p:pic>
        <p:sp>
          <p:nvSpPr>
            <p:cNvPr id="13" name="Tekstvak 7"/>
            <p:cNvSpPr txBox="1">
              <a:spLocks noChangeArrowheads="1"/>
            </p:cNvSpPr>
            <p:nvPr/>
          </p:nvSpPr>
          <p:spPr bwMode="auto">
            <a:xfrm>
              <a:off x="1655676" y="4492736"/>
              <a:ext cx="583264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(KORST)MOSSEN EN BUNTGRAS</a:t>
              </a:r>
              <a:endParaRPr lang="nl-NL" sz="3600" b="1" dirty="0">
                <a:latin typeface="B Futura Bold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0" y="-84612"/>
            <a:ext cx="9144000" cy="6125206"/>
            <a:chOff x="0" y="-84612"/>
            <a:chExt cx="9144000" cy="6125206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612"/>
              <a:ext cx="9144000" cy="6125206"/>
            </a:xfrm>
            <a:prstGeom prst="rect">
              <a:avLst/>
            </a:prstGeom>
          </p:spPr>
        </p:pic>
        <p:sp>
          <p:nvSpPr>
            <p:cNvPr id="16" name="Tekstvak 7"/>
            <p:cNvSpPr txBox="1">
              <a:spLocks noChangeArrowheads="1"/>
            </p:cNvSpPr>
            <p:nvPr/>
          </p:nvSpPr>
          <p:spPr bwMode="auto">
            <a:xfrm>
              <a:off x="3491880" y="4769734"/>
              <a:ext cx="216024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HEIDE</a:t>
              </a:r>
              <a:endParaRPr lang="nl-NL" sz="3600" b="1" dirty="0">
                <a:latin typeface="B Futura Bold" charset="0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0" y="-93612"/>
            <a:ext cx="9144000" cy="6134206"/>
            <a:chOff x="0" y="-93612"/>
            <a:chExt cx="9144000" cy="612648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3612"/>
              <a:ext cx="9144000" cy="6126480"/>
            </a:xfrm>
            <a:prstGeom prst="rect">
              <a:avLst/>
            </a:prstGeom>
          </p:spPr>
        </p:pic>
        <p:sp>
          <p:nvSpPr>
            <p:cNvPr id="19" name="Tekstvak 7"/>
            <p:cNvSpPr txBox="1">
              <a:spLocks noChangeArrowheads="1"/>
            </p:cNvSpPr>
            <p:nvPr/>
          </p:nvSpPr>
          <p:spPr bwMode="auto">
            <a:xfrm>
              <a:off x="2077616" y="4703416"/>
              <a:ext cx="498876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DENNENOPSLAG</a:t>
              </a:r>
              <a:endParaRPr lang="nl-NL" sz="3600" b="1" dirty="0">
                <a:latin typeface="B Futura Bold" charset="0"/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0" y="-93612"/>
            <a:ext cx="9144000" cy="6134206"/>
            <a:chOff x="0" y="-93612"/>
            <a:chExt cx="9144000" cy="6134206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3612"/>
              <a:ext cx="9144000" cy="6134206"/>
            </a:xfrm>
            <a:prstGeom prst="rect">
              <a:avLst/>
            </a:prstGeom>
          </p:spPr>
        </p:pic>
        <p:sp>
          <p:nvSpPr>
            <p:cNvPr id="22" name="Tekstvak 7"/>
            <p:cNvSpPr txBox="1">
              <a:spLocks noChangeArrowheads="1"/>
            </p:cNvSpPr>
            <p:nvPr/>
          </p:nvSpPr>
          <p:spPr bwMode="auto">
            <a:xfrm>
              <a:off x="3707904" y="4780134"/>
              <a:ext cx="172819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BOS</a:t>
              </a:r>
              <a:endParaRPr lang="nl-NL" sz="3600" b="1" dirty="0">
                <a:latin typeface="B Futura Bold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21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5" name="Tekstvak 7"/>
          <p:cNvSpPr txBox="1">
            <a:spLocks noChangeArrowheads="1"/>
          </p:cNvSpPr>
          <p:nvPr/>
        </p:nvSpPr>
        <p:spPr bwMode="auto">
          <a:xfrm>
            <a:off x="2971800" y="2132856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BEHEREN</a:t>
            </a:r>
            <a:endParaRPr lang="nl-NL" sz="3600" b="1" dirty="0">
              <a:latin typeface="B Futura Bold" charset="0"/>
            </a:endParaRP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407953" y="2924944"/>
            <a:ext cx="4328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PROFESSIONEEL</a:t>
            </a:r>
            <a:endParaRPr lang="nl-NL" sz="3600" b="1" dirty="0">
              <a:latin typeface="B Futura Bold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93" y="0"/>
            <a:ext cx="4590215" cy="61653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0"/>
            <a:ext cx="409257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lh3.ggpht.com/-Z_df9pq-cLs/TTRtQkx4YBI/AAAAAAAAAak/qkEAkZEPW6E/IMG_14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22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23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5" name="Tekstvak 7"/>
          <p:cNvSpPr txBox="1">
            <a:spLocks noChangeArrowheads="1"/>
          </p:cNvSpPr>
          <p:nvPr/>
        </p:nvSpPr>
        <p:spPr bwMode="auto">
          <a:xfrm>
            <a:off x="2329644" y="2132856"/>
            <a:ext cx="4484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OF DOOR VRIJWILLIGERS</a:t>
            </a:r>
            <a:endParaRPr lang="nl-NL" sz="3600" b="1" dirty="0">
              <a:latin typeface="B Futura Bold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24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5" name="Tekstvak 7"/>
          <p:cNvSpPr txBox="1">
            <a:spLocks noChangeArrowheads="1"/>
          </p:cNvSpPr>
          <p:nvPr/>
        </p:nvSpPr>
        <p:spPr bwMode="auto">
          <a:xfrm>
            <a:off x="2725688" y="1104900"/>
            <a:ext cx="3692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 smtClean="0">
                <a:latin typeface="B Futura Bold" charset="0"/>
              </a:rPr>
              <a:t>INVENTARISEREN</a:t>
            </a:r>
            <a:endParaRPr lang="nl-NL" sz="2800" b="1" dirty="0">
              <a:latin typeface="B Futura Bold" charset="0"/>
            </a:endParaRP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971800" y="2518651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 smtClean="0">
                <a:latin typeface="B Futura Bold" charset="0"/>
              </a:rPr>
              <a:t>WAT LEEFT ER</a:t>
            </a:r>
            <a:endParaRPr lang="nl-NL" sz="2800" b="1" dirty="0">
              <a:latin typeface="B Futura Bold" charset="0"/>
            </a:endParaRP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863588" y="3933056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dirty="0" smtClean="0">
                <a:latin typeface="B Futura Bold" charset="0"/>
              </a:rPr>
              <a:t>OP ÉÉN VIERKANTE METER?</a:t>
            </a:r>
            <a:endParaRPr lang="nl-NL" sz="2800" b="1" dirty="0">
              <a:latin typeface="B Futu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25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" y="0"/>
            <a:ext cx="9144000" cy="6093296"/>
          </a:xfrm>
          <a:prstGeom prst="rect">
            <a:avLst/>
          </a:prstGeom>
        </p:spPr>
      </p:pic>
      <p:sp>
        <p:nvSpPr>
          <p:cNvPr id="6" name="Tekstvak 7"/>
          <p:cNvSpPr txBox="1">
            <a:spLocks noChangeArrowheads="1"/>
          </p:cNvSpPr>
          <p:nvPr/>
        </p:nvSpPr>
        <p:spPr bwMode="auto">
          <a:xfrm rot="453171">
            <a:off x="2012783" y="3346093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NATUUR</a:t>
            </a:r>
          </a:p>
          <a:p>
            <a:pPr algn="ctr" eaLnBrk="1" hangingPunct="1"/>
            <a:r>
              <a:rPr lang="nl-NL" sz="3600" b="1" dirty="0" smtClean="0">
                <a:latin typeface="B Futura Bold" charset="0"/>
              </a:rPr>
              <a:t>OP TV?</a:t>
            </a:r>
            <a:endParaRPr lang="nl-NL" sz="3600" b="1" dirty="0">
              <a:latin typeface="B Futu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26</a:t>
            </a:r>
            <a:r>
              <a:rPr lang="nl-NL" sz="1000" b="1" dirty="0" smtClean="0">
                <a:latin typeface="B Futura Bold" charset="0"/>
              </a:rPr>
              <a:t> </a:t>
            </a:r>
            <a:r>
              <a:rPr lang="nl-NL" sz="1000" b="1" dirty="0">
                <a:latin typeface="B Futura Bold" charset="0"/>
              </a:rPr>
              <a:t>OP 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5" name="Picture 13" descr="kaartNL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852985" y="0"/>
            <a:ext cx="7438031" cy="6124575"/>
            <a:chOff x="852985" y="0"/>
            <a:chExt cx="7438031" cy="6124575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2985" y="0"/>
              <a:ext cx="7438031" cy="612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7"/>
            <p:cNvSpPr txBox="1">
              <a:spLocks noChangeArrowheads="1"/>
            </p:cNvSpPr>
            <p:nvPr/>
          </p:nvSpPr>
          <p:spPr bwMode="auto">
            <a:xfrm>
              <a:off x="2594150" y="5373688"/>
              <a:ext cx="395570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nl-NL" sz="3600" b="1" dirty="0" smtClean="0">
                  <a:latin typeface="B Futura Bold" charset="0"/>
                </a:rPr>
                <a:t>VLINDERWEIDE</a:t>
              </a:r>
              <a:endParaRPr lang="nl-NL" sz="3600" b="1" dirty="0">
                <a:latin typeface="B Futura Bold" charset="0"/>
              </a:endParaRP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4000" cy="6124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27 </a:t>
            </a:r>
            <a:r>
              <a:rPr lang="nl-NL" sz="1000" b="1" dirty="0" smtClean="0">
                <a:latin typeface="B Futura Bold" charset="0"/>
              </a:rPr>
              <a:t>OP </a:t>
            </a:r>
            <a:r>
              <a:rPr lang="nl-NL" sz="1000" b="1" dirty="0">
                <a:latin typeface="B Futura Bold" charset="0"/>
              </a:rPr>
              <a:t>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5" name="Tekstvak 7"/>
          <p:cNvSpPr txBox="1">
            <a:spLocks noChangeArrowheads="1"/>
          </p:cNvSpPr>
          <p:nvPr/>
        </p:nvSpPr>
        <p:spPr bwMode="auto">
          <a:xfrm>
            <a:off x="2971800" y="1608956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EN NU…</a:t>
            </a:r>
            <a:endParaRPr lang="nl-NL" sz="3600" b="1" dirty="0">
              <a:latin typeface="B Futura Bold" charset="0"/>
            </a:endParaRP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412554" y="3861048"/>
            <a:ext cx="4320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3600" b="1" dirty="0" smtClean="0">
                <a:latin typeface="B Futura Bold" charset="0"/>
              </a:rPr>
              <a:t>NAAR BUITEN!</a:t>
            </a:r>
            <a:endParaRPr lang="nl-NL" sz="3600" b="1" dirty="0">
              <a:latin typeface="B Futura Bold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393"/>
            <a:ext cx="917575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 dirty="0" smtClean="0">
                <a:latin typeface="Frutiger LT 65 Bold" charset="0"/>
              </a:rPr>
              <a:t>28 </a:t>
            </a:r>
            <a:r>
              <a:rPr lang="nl-NL" sz="1000" b="1" dirty="0" smtClean="0">
                <a:latin typeface="B Futura Bold" charset="0"/>
              </a:rPr>
              <a:t>OP </a:t>
            </a:r>
            <a:r>
              <a:rPr lang="nl-NL" sz="1000" b="1" dirty="0">
                <a:latin typeface="B Futura Bold" charset="0"/>
              </a:rPr>
              <a:t>DE VIERKANTE METER</a:t>
            </a:r>
          </a:p>
        </p:txBody>
      </p:sp>
      <p:sp>
        <p:nvSpPr>
          <p:cNvPr id="2150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1311"/>
          </a:xfrm>
          <a:prstGeom prst="rect">
            <a:avLst/>
          </a:prstGeom>
        </p:spPr>
      </p:pic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1992660" y="908720"/>
            <a:ext cx="5158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4800" b="1" dirty="0" smtClean="0">
                <a:solidFill>
                  <a:schemeClr val="bg1"/>
                </a:solidFill>
                <a:latin typeface="B Futura Bold" charset="0"/>
              </a:rPr>
              <a:t>VEEL PLEZIER!</a:t>
            </a:r>
            <a:endParaRPr lang="nl-NL" sz="4800" b="1" dirty="0">
              <a:solidFill>
                <a:schemeClr val="bg1"/>
              </a:solidFill>
              <a:latin typeface="B Futu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43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7"/>
          <p:cNvSpPr txBox="1">
            <a:spLocks noChangeArrowheads="1"/>
          </p:cNvSpPr>
          <p:nvPr/>
        </p:nvSpPr>
        <p:spPr bwMode="auto">
          <a:xfrm>
            <a:off x="508000" y="2951163"/>
            <a:ext cx="81295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BIODIVERSITEIT STAAT VOOR DE VERSCHEIDENHEID AAN LEVENSVORMEN</a:t>
            </a:r>
          </a:p>
        </p:txBody>
      </p:sp>
      <p:pic>
        <p:nvPicPr>
          <p:cNvPr id="4100" name="Afbeelding 2" descr="balk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03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1113"/>
            <a:ext cx="4076700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Afbeelding 143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-30163"/>
            <a:ext cx="4314825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fbeelding 143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1434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143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Afbeelding 1434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-42863"/>
            <a:ext cx="8093075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Afbeelding 143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42863"/>
            <a:ext cx="9115425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fbeelding 143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Afbeelding 143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Afbeelding 143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-42863"/>
            <a:ext cx="78740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Afbeelding 143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Afbeelding 1434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42863"/>
            <a:ext cx="45720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Afbeelding 1435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Afbeelding 1435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Afbeelding 1435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-42863"/>
            <a:ext cx="51689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Afbeelding 143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Afbeelding 1435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-30163"/>
            <a:ext cx="814070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Afbeelding 1435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Afbeelding 1435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Afbeelding 14357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-30163"/>
            <a:ext cx="8156575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Afbeelding 14358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Afbeelding 14359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Afbeelding 14360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Afbeelding 14361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-42863"/>
            <a:ext cx="821055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Afbeelding 14362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Afbeelding 1436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Afbeelding 14364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Afbeelding 1436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2863"/>
            <a:ext cx="913447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Afbeelding 14366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04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5124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512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kstvak 7"/>
          <p:cNvSpPr txBox="1">
            <a:spLocks noChangeArrowheads="1"/>
          </p:cNvSpPr>
          <p:nvPr/>
        </p:nvSpPr>
        <p:spPr bwMode="auto">
          <a:xfrm>
            <a:off x="508000" y="4895850"/>
            <a:ext cx="8129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OP ONZE PLANEET LEVEN NAAR SCHATTING 50.000.000 SOORTEN PLANTEN EN DIEREN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05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6148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6149" name="Picture 2" descr="http://www.valentijm.nl/images/neder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kstvak 7"/>
          <p:cNvSpPr txBox="1">
            <a:spLocks noChangeArrowheads="1"/>
          </p:cNvSpPr>
          <p:nvPr/>
        </p:nvSpPr>
        <p:spPr bwMode="auto">
          <a:xfrm>
            <a:off x="1063625" y="1557338"/>
            <a:ext cx="7016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WAARVAN RUIM 24.500 DIERSOORTEN</a:t>
            </a:r>
          </a:p>
        </p:txBody>
      </p:sp>
      <p:sp>
        <p:nvSpPr>
          <p:cNvPr id="6151" name="Tekstvak 7"/>
          <p:cNvSpPr txBox="1">
            <a:spLocks noChangeArrowheads="1"/>
          </p:cNvSpPr>
          <p:nvPr/>
        </p:nvSpPr>
        <p:spPr bwMode="auto">
          <a:xfrm>
            <a:off x="1782763" y="3225800"/>
            <a:ext cx="557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EN 17.000 PLANTENSOORTEN</a:t>
            </a:r>
          </a:p>
        </p:txBody>
      </p:sp>
      <p:sp>
        <p:nvSpPr>
          <p:cNvPr id="6152" name="Tekstvak 7"/>
          <p:cNvSpPr txBox="1">
            <a:spLocks noChangeArrowheads="1"/>
          </p:cNvSpPr>
          <p:nvPr/>
        </p:nvSpPr>
        <p:spPr bwMode="auto">
          <a:xfrm>
            <a:off x="3079750" y="4895850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IN NEDERLAND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06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7172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7173" name="Tekstvak 7"/>
          <p:cNvSpPr txBox="1">
            <a:spLocks noChangeArrowheads="1"/>
          </p:cNvSpPr>
          <p:nvPr/>
        </p:nvSpPr>
        <p:spPr bwMode="auto">
          <a:xfrm>
            <a:off x="2971800" y="71913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VEEL SOORTEN: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3340100" y="1430338"/>
            <a:ext cx="246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4800" b="1">
                <a:latin typeface="B Futura Bold" charset="0"/>
              </a:rPr>
              <a:t>CHAOS</a:t>
            </a:r>
          </a:p>
        </p:txBody>
      </p: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273050" y="1557338"/>
            <a:ext cx="3567113" cy="4530725"/>
            <a:chOff x="273713" y="1556792"/>
            <a:chExt cx="3566734" cy="4530493"/>
          </a:xfrm>
        </p:grpSpPr>
        <p:pic>
          <p:nvPicPr>
            <p:cNvPr id="7177" name="Afbeelding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13" y="1556792"/>
              <a:ext cx="3566734" cy="453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Rechthoek 2"/>
            <p:cNvSpPr>
              <a:spLocks noChangeArrowheads="1"/>
            </p:cNvSpPr>
            <p:nvPr/>
          </p:nvSpPr>
          <p:spPr bwMode="auto">
            <a:xfrm>
              <a:off x="1047027" y="4681046"/>
              <a:ext cx="20201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sz="2800" b="1">
                  <a:solidFill>
                    <a:schemeClr val="bg1"/>
                  </a:solidFill>
                  <a:latin typeface="B Futura Bold" charset="0"/>
                </a:rPr>
                <a:t>CAROLUS</a:t>
              </a:r>
            </a:p>
            <a:p>
              <a:r>
                <a:rPr lang="nl-NL" sz="2800" b="1">
                  <a:solidFill>
                    <a:schemeClr val="bg1"/>
                  </a:solidFill>
                  <a:latin typeface="B Futura Bold" charset="0"/>
                </a:rPr>
                <a:t>LINNAEUS</a:t>
              </a:r>
              <a:endParaRPr lang="nl-NL" sz="2800">
                <a:solidFill>
                  <a:schemeClr val="bg1"/>
                </a:solidFill>
              </a:endParaRPr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768475"/>
            <a:ext cx="299878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07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pic>
        <p:nvPicPr>
          <p:cNvPr id="819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76238"/>
            <a:ext cx="2133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971800" y="549275"/>
            <a:ext cx="541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WETENSCHAPPELIJKE NAAMGEVING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4079875" y="15367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u="sng">
                <a:latin typeface="B Futura Bold" charset="0"/>
              </a:rPr>
              <a:t>G</a:t>
            </a:r>
            <a:r>
              <a:rPr lang="nl-NL" sz="2800" b="1">
                <a:latin typeface="B Futura Bold" charset="0"/>
              </a:rPr>
              <a:t>eslacht </a:t>
            </a:r>
            <a:r>
              <a:rPr lang="nl-NL" sz="2800" b="1" u="sng">
                <a:latin typeface="B Futura Bold" charset="0"/>
              </a:rPr>
              <a:t>s</a:t>
            </a:r>
            <a:r>
              <a:rPr lang="nl-NL" sz="2800" b="1">
                <a:latin typeface="B Futura Bold" charset="0"/>
              </a:rPr>
              <a:t>oort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060575"/>
            <a:ext cx="32861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4079875" y="48355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huisvlieg</a:t>
            </a:r>
          </a:p>
        </p:txBody>
      </p:sp>
      <p:sp>
        <p:nvSpPr>
          <p:cNvPr id="10" name="Tekstvak 7"/>
          <p:cNvSpPr txBox="1">
            <a:spLocks noChangeArrowheads="1"/>
          </p:cNvSpPr>
          <p:nvPr/>
        </p:nvSpPr>
        <p:spPr bwMode="auto">
          <a:xfrm>
            <a:off x="4079875" y="542448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 u="sng">
                <a:latin typeface="B Futura Bold" charset="0"/>
              </a:rPr>
              <a:t>M</a:t>
            </a:r>
            <a:r>
              <a:rPr lang="nl-NL" sz="2800" b="1">
                <a:latin typeface="B Futura Bold" charset="0"/>
              </a:rPr>
              <a:t>usca </a:t>
            </a:r>
            <a:r>
              <a:rPr lang="nl-NL" sz="2800" b="1" u="sng">
                <a:latin typeface="B Futura Bold" charset="0"/>
              </a:rPr>
              <a:t>d</a:t>
            </a:r>
            <a:r>
              <a:rPr lang="nl-NL" sz="2800" b="1">
                <a:latin typeface="B Futura Bold" charset="0"/>
              </a:rPr>
              <a:t>omestica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08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9220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sp>
        <p:nvSpPr>
          <p:cNvPr id="9221" name="Tekstvak 7"/>
          <p:cNvSpPr txBox="1">
            <a:spLocks noChangeArrowheads="1"/>
          </p:cNvSpPr>
          <p:nvPr/>
        </p:nvSpPr>
        <p:spPr bwMode="auto">
          <a:xfrm>
            <a:off x="506413" y="1125538"/>
            <a:ext cx="813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BIODIVERSITEIT IS BELANGRIJK!</a:t>
            </a:r>
          </a:p>
        </p:txBody>
      </p:sp>
      <p:sp>
        <p:nvSpPr>
          <p:cNvPr id="6" name="Tekstvak 7"/>
          <p:cNvSpPr txBox="1">
            <a:spLocks noChangeArrowheads="1"/>
          </p:cNvSpPr>
          <p:nvPr/>
        </p:nvSpPr>
        <p:spPr bwMode="auto">
          <a:xfrm>
            <a:off x="2971800" y="27813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WANT</a:t>
            </a: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595313" y="4383088"/>
            <a:ext cx="795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2800" b="1">
                <a:latin typeface="B Futura Bold" charset="0"/>
              </a:rPr>
              <a:t>ORGANISMEN ZIJN AFHANKELIJK VAN ELKAAR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2" descr="balk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kstvak 5"/>
          <p:cNvSpPr txBox="1">
            <a:spLocks noChangeArrowheads="1"/>
          </p:cNvSpPr>
          <p:nvPr/>
        </p:nvSpPr>
        <p:spPr bwMode="auto">
          <a:xfrm>
            <a:off x="0" y="6300788"/>
            <a:ext cx="388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000" b="1">
                <a:latin typeface="Frutiger LT 65 Bold" charset="0"/>
              </a:rPr>
              <a:t>09</a:t>
            </a:r>
            <a:r>
              <a:rPr lang="nl-NL" sz="1000" b="1">
                <a:latin typeface="B Futura Bold" charset="0"/>
              </a:rPr>
              <a:t> OP DE VIERKANTE METER</a:t>
            </a:r>
          </a:p>
        </p:txBody>
      </p:sp>
      <p:sp>
        <p:nvSpPr>
          <p:cNvPr id="10244" name="Tekstvak 7"/>
          <p:cNvSpPr txBox="1">
            <a:spLocks noChangeArrowheads="1"/>
          </p:cNvSpPr>
          <p:nvPr/>
        </p:nvSpPr>
        <p:spPr bwMode="auto">
          <a:xfrm>
            <a:off x="508000" y="5373688"/>
            <a:ext cx="812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2800" b="1">
                <a:solidFill>
                  <a:schemeClr val="bg1"/>
                </a:solidFill>
                <a:latin typeface="B Futura Bold" charset="0"/>
              </a:rPr>
              <a:t>EEN SPEURTOCHT NAAR DE BIODIVERSITEIT</a:t>
            </a:r>
          </a:p>
        </p:txBody>
      </p:sp>
      <p:pic>
        <p:nvPicPr>
          <p:cNvPr id="1024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439</Words>
  <Application>Microsoft Office PowerPoint</Application>
  <PresentationFormat>Diavoorstelling (4:3)</PresentationFormat>
  <Paragraphs>129</Paragraphs>
  <Slides>28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Retail &amp; 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Joyce Nijs</dc:creator>
  <cp:lastModifiedBy>Heleen van Nistelrooij</cp:lastModifiedBy>
  <cp:revision>165</cp:revision>
  <dcterms:created xsi:type="dcterms:W3CDTF">2013-03-27T11:24:05Z</dcterms:created>
  <dcterms:modified xsi:type="dcterms:W3CDTF">2013-11-12T15:53:40Z</dcterms:modified>
</cp:coreProperties>
</file>